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97" r:id="rId5"/>
    <p:sldMasterId id="2147483695" r:id="rId6"/>
    <p:sldMasterId id="2147483684" r:id="rId7"/>
  </p:sldMasterIdLst>
  <p:notesMasterIdLst>
    <p:notesMasterId r:id="rId26"/>
  </p:notesMasterIdLst>
  <p:handoutMasterIdLst>
    <p:handoutMasterId r:id="rId27"/>
  </p:handoutMasterIdLst>
  <p:sldIdLst>
    <p:sldId id="272" r:id="rId8"/>
    <p:sldId id="259" r:id="rId9"/>
    <p:sldId id="269" r:id="rId10"/>
    <p:sldId id="270" r:id="rId11"/>
    <p:sldId id="273" r:id="rId12"/>
    <p:sldId id="261" r:id="rId13"/>
    <p:sldId id="281" r:id="rId14"/>
    <p:sldId id="260" r:id="rId15"/>
    <p:sldId id="274" r:id="rId16"/>
    <p:sldId id="263" r:id="rId17"/>
    <p:sldId id="276" r:id="rId18"/>
    <p:sldId id="278" r:id="rId19"/>
    <p:sldId id="277" r:id="rId20"/>
    <p:sldId id="279" r:id="rId21"/>
    <p:sldId id="280" r:id="rId22"/>
    <p:sldId id="264" r:id="rId23"/>
    <p:sldId id="266" r:id="rId24"/>
    <p:sldId id="26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fore the session" id="{9248E0E9-B469-42C5-B521-34DBB63F9E0C}">
          <p14:sldIdLst>
            <p14:sldId id="272"/>
            <p14:sldId id="259"/>
            <p14:sldId id="269"/>
            <p14:sldId id="270"/>
          </p14:sldIdLst>
        </p14:section>
        <p14:section name="The session" id="{9BCE8471-468A-4538-82B3-E4E62B0A593E}">
          <p14:sldIdLst>
            <p14:sldId id="273"/>
            <p14:sldId id="261"/>
            <p14:sldId id="281"/>
            <p14:sldId id="260"/>
            <p14:sldId id="274"/>
            <p14:sldId id="263"/>
            <p14:sldId id="276"/>
            <p14:sldId id="278"/>
            <p14:sldId id="277"/>
            <p14:sldId id="279"/>
            <p14:sldId id="280"/>
            <p14:sldId id="264"/>
            <p14:sldId id="266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297"/>
    <a:srgbClr val="000000"/>
    <a:srgbClr val="3B2B46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3AA76D-DCFD-4348-8D25-D3957E4C6524}" v="56" dt="2024-05-30T16:53:01.5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80866" autoAdjust="0"/>
  </p:normalViewPr>
  <p:slideViewPr>
    <p:cSldViewPr snapToGrid="0">
      <p:cViewPr varScale="1">
        <p:scale>
          <a:sx n="101" d="100"/>
          <a:sy n="101" d="100"/>
        </p:scale>
        <p:origin x="1253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200" d="100"/>
          <a:sy n="200" d="100"/>
        </p:scale>
        <p:origin x="1392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21/06/2024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21/06/2024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534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7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72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211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7541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7251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6.svg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6" name="Image 5" descr="Une image contenant Graphique, graphisme, Police, conception&#10;&#10;Description générée automatiquement">
            <a:extLst>
              <a:ext uri="{FF2B5EF4-FFF2-40B4-BE49-F238E27FC236}">
                <a16:creationId xmlns:a16="http://schemas.microsoft.com/office/drawing/2014/main" id="{CCCA1A86-84F6-61BC-265D-986050007E3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59" y="6085270"/>
            <a:ext cx="2677091" cy="63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@lindnerbrewery</a:t>
            </a:r>
          </a:p>
        </p:txBody>
      </p:sp>
      <p:pic>
        <p:nvPicPr>
          <p:cNvPr id="2" name="Image 1" descr="Une image contenant capture d’écran, ligne, Graphique, Bleu électrique&#10;&#10;Description générée automatiquement">
            <a:extLst>
              <a:ext uri="{FF2B5EF4-FFF2-40B4-BE49-F238E27FC236}">
                <a16:creationId xmlns:a16="http://schemas.microsoft.com/office/drawing/2014/main" id="{EC42AD5F-B6B5-8DD5-EE15-B684945B572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43" y="6367194"/>
            <a:ext cx="342783" cy="35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@lindnerbrewery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6" name="Image 5" descr="Une image contenant Graphique, graphisme, Police, conception&#10;&#10;Description générée automatiquement">
            <a:extLst>
              <a:ext uri="{FF2B5EF4-FFF2-40B4-BE49-F238E27FC236}">
                <a16:creationId xmlns:a16="http://schemas.microsoft.com/office/drawing/2014/main" id="{E930E345-9F23-9F70-8149-3EF195727FE3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325" y="1147877"/>
            <a:ext cx="1266793" cy="300691"/>
          </a:xfrm>
          <a:prstGeom prst="rect">
            <a:avLst/>
          </a:prstGeom>
        </p:spPr>
      </p:pic>
      <p:pic>
        <p:nvPicPr>
          <p:cNvPr id="11" name="Image 10" descr="Une image contenant capture d’écran, ligne, Graphique, Bleu électrique&#10;&#10;Description générée automatiquement">
            <a:extLst>
              <a:ext uri="{FF2B5EF4-FFF2-40B4-BE49-F238E27FC236}">
                <a16:creationId xmlns:a16="http://schemas.microsoft.com/office/drawing/2014/main" id="{8F580B04-0A71-F403-17DA-BF3F734827E2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043" y="6367194"/>
            <a:ext cx="342783" cy="35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12BD2B3-5213-AE89-B245-3E2067844782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latin typeface="Segoe UI" panose="020B0502040204020203" pitchFamily="34" charset="0"/>
                <a:cs typeface="Segoe UI" panose="020B0502040204020203" pitchFamily="34" charset="0"/>
              </a:rPr>
              <a:t>Emrys MacInally</a:t>
            </a:r>
            <a:endParaRPr lang="en-GB" b="1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Connecteur droit 5">
            <a:extLst>
              <a:ext uri="{FF2B5EF4-FFF2-40B4-BE49-F238E27FC236}">
                <a16:creationId xmlns:a16="http://schemas.microsoft.com/office/drawing/2014/main" id="{E9631884-5100-1BA8-2365-47609B2977D7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>
            <a:extLst>
              <a:ext uri="{FF2B5EF4-FFF2-40B4-BE49-F238E27FC236}">
                <a16:creationId xmlns:a16="http://schemas.microsoft.com/office/drawing/2014/main" id="{EC34FE26-AFCF-2A09-DB2E-84FFA4D454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3600" y="267284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DE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</a:t>
            </a:r>
            <a:r>
              <a:rPr lang="en-US" sz="6000" b="1" dirty="0" err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</a:t>
            </a:r>
            <a:r>
              <a:rPr lang="en-US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Up:</a:t>
            </a:r>
            <a:endParaRPr lang="en-DE" sz="6000" b="1" dirty="0">
              <a:solidFill>
                <a:srgbClr val="34629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88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Errors?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Syntax Errors</a:t>
            </a:r>
          </a:p>
          <a:p>
            <a:pPr lvl="1"/>
            <a:r>
              <a:rPr lang="en-US" dirty="0"/>
              <a:t>Code that breaks the grammatical rules of the language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1C80D2-1562-DD83-D44F-AD1D5CA87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679" y="3232819"/>
            <a:ext cx="7468642" cy="177189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8BF1D8B-9794-FB44-EF81-17C22BFA708B}"/>
              </a:ext>
            </a:extLst>
          </p:cNvPr>
          <p:cNvSpPr txBox="1">
            <a:spLocks/>
          </p:cNvSpPr>
          <p:nvPr/>
        </p:nvSpPr>
        <p:spPr>
          <a:xfrm>
            <a:off x="990600" y="5072185"/>
            <a:ext cx="10515600" cy="125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Errors?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Logical Errors</a:t>
            </a:r>
          </a:p>
          <a:p>
            <a:pPr lvl="1"/>
            <a:r>
              <a:rPr lang="en-US" dirty="0"/>
              <a:t>Flaws in program logic leading to incorrect results despite successful execution.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164B43-5408-53E8-8D68-287C76B7A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2626" y="3634530"/>
            <a:ext cx="7506748" cy="73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33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Errors?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Semantic Errors</a:t>
            </a:r>
            <a:endParaRPr lang="en-US" dirty="0"/>
          </a:p>
          <a:p>
            <a:pPr lvl="1"/>
            <a:r>
              <a:rPr lang="en-US" dirty="0"/>
              <a:t>Correct syntax but incorrect meaning or use of operations; the program runs but performs unintended actions.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D11C00-8E68-DD6E-EC1D-F205A2F01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494" y="3364457"/>
            <a:ext cx="7421011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696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are Errors?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Runtime Errors (Focus of Presentation):</a:t>
            </a:r>
          </a:p>
          <a:p>
            <a:pPr lvl="1"/>
            <a:r>
              <a:rPr lang="en-US" dirty="0"/>
              <a:t>Errors that occur during program execution, such as division by zero or accessing invalid memory.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D77331-FAA9-D9B9-B286-1E2545A93A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30"/>
          <a:stretch/>
        </p:blipFill>
        <p:spPr>
          <a:xfrm>
            <a:off x="1266131" y="3558344"/>
            <a:ext cx="9659737" cy="171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00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Non-terminating errors </a:t>
            </a:r>
          </a:p>
          <a:p>
            <a:pPr lvl="1"/>
            <a:r>
              <a:rPr lang="en-US" dirty="0"/>
              <a:t>Do not stop the execution of the script. </a:t>
            </a:r>
          </a:p>
          <a:p>
            <a:pPr lvl="1"/>
            <a:r>
              <a:rPr lang="en-US" dirty="0"/>
              <a:t>Examples: </a:t>
            </a:r>
          </a:p>
          <a:p>
            <a:pPr lvl="2"/>
            <a:r>
              <a:rPr lang="en-US" dirty="0"/>
              <a:t>Write-Error </a:t>
            </a:r>
          </a:p>
          <a:p>
            <a:pPr lvl="2"/>
            <a:r>
              <a:rPr lang="en-US" dirty="0"/>
              <a:t>$</a:t>
            </a:r>
            <a:r>
              <a:rPr lang="en-US" dirty="0" err="1"/>
              <a:t>PSCmdlet.WriteError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553056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errors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Terminating errors </a:t>
            </a:r>
          </a:p>
          <a:p>
            <a:pPr lvl="1"/>
            <a:r>
              <a:rPr lang="en-US" dirty="0"/>
              <a:t>Stops the execution of the script or command unless they are caught within a try/catch block</a:t>
            </a:r>
          </a:p>
          <a:p>
            <a:pPr lvl="1"/>
            <a:r>
              <a:rPr lang="en-US" dirty="0"/>
              <a:t>Examples: </a:t>
            </a:r>
          </a:p>
          <a:p>
            <a:pPr lvl="2"/>
            <a:r>
              <a:rPr lang="en-US" dirty="0"/>
              <a:t>Throw</a:t>
            </a:r>
          </a:p>
          <a:p>
            <a:pPr lvl="2"/>
            <a:r>
              <a:rPr lang="en-US" dirty="0"/>
              <a:t>$</a:t>
            </a:r>
            <a:r>
              <a:rPr lang="en-US" dirty="0" err="1"/>
              <a:t>PSCmdlet.ThrowTerminatingError</a:t>
            </a:r>
            <a:r>
              <a:rPr lang="en-US" dirty="0"/>
              <a:t>()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16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 users as much information as possible! </a:t>
            </a:r>
          </a:p>
          <a:p>
            <a:r>
              <a:rPr lang="en-US" dirty="0"/>
              <a:t>Use terminating errors as default</a:t>
            </a:r>
          </a:p>
          <a:p>
            <a:r>
              <a:rPr lang="en-US" dirty="0"/>
              <a:t>Use non-terminating errors if processing items in a loop or pipeline</a:t>
            </a:r>
          </a:p>
          <a:p>
            <a:r>
              <a:rPr lang="en-GB" dirty="0"/>
              <a:t>Use </a:t>
            </a:r>
            <a:r>
              <a:rPr lang="en-GB" i="1" dirty="0"/>
              <a:t>$</a:t>
            </a:r>
            <a:r>
              <a:rPr lang="en-GB" i="1" dirty="0" err="1"/>
              <a:t>PSCmdlet.WriteError</a:t>
            </a:r>
            <a:r>
              <a:rPr lang="en-GB" i="1" dirty="0"/>
              <a:t>() </a:t>
            </a:r>
            <a:r>
              <a:rPr lang="en-GB" dirty="0"/>
              <a:t>and </a:t>
            </a:r>
            <a:r>
              <a:rPr lang="en-GB" i="1" dirty="0"/>
              <a:t>$</a:t>
            </a:r>
            <a:r>
              <a:rPr lang="en-GB" i="1" dirty="0" err="1"/>
              <a:t>PSCmdlet.ThrowTerminatingError</a:t>
            </a:r>
            <a:r>
              <a:rPr lang="en-GB" i="1" dirty="0"/>
              <a:t>() </a:t>
            </a:r>
            <a:r>
              <a:rPr lang="en-GB" dirty="0"/>
              <a:t>if possible</a:t>
            </a:r>
          </a:p>
          <a:p>
            <a:r>
              <a:rPr lang="en-GB" dirty="0"/>
              <a:t>Use </a:t>
            </a:r>
            <a:r>
              <a:rPr lang="en-GB" i="1" dirty="0"/>
              <a:t>throw</a:t>
            </a:r>
            <a:r>
              <a:rPr lang="en-GB" dirty="0"/>
              <a:t> with an </a:t>
            </a:r>
            <a:r>
              <a:rPr lang="en-GB" dirty="0" err="1"/>
              <a:t>ErrorRecord</a:t>
            </a:r>
            <a:endParaRPr lang="en-GB" dirty="0"/>
          </a:p>
          <a:p>
            <a:r>
              <a:rPr lang="en-GB" dirty="0"/>
              <a:t>Always use try/catch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82643D59-896E-68AE-5BCA-3F8558F198E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3</a:t>
            </a:r>
            <a:endParaRPr lang="en-GB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12733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latin typeface="Stencil" panose="040409050D0802020404" pitchFamily="82" charset="0"/>
              </a:rPr>
              <a:t>1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3153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Emrys MacInally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0E2348EB-2258-5792-670F-322202E63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666707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US" sz="6000" b="1" dirty="0">
                <a:solidFill>
                  <a:srgbClr val="346296"/>
                </a:solidFill>
                <a:latin typeface="+mn-lt"/>
              </a:rPr>
              <a:t>The art of throwing errors</a:t>
            </a:r>
            <a:endParaRPr lang="en-DE" sz="6000" b="1" dirty="0">
              <a:solidFill>
                <a:srgbClr val="34629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381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0A5C8598-C2B4-AEF3-BCA6-18E8A9AE4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66" y="2500447"/>
            <a:ext cx="9288075" cy="2302011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9061" y="630961"/>
            <a:ext cx="9733280" cy="1325563"/>
          </a:xfrm>
        </p:spPr>
        <p:txBody>
          <a:bodyPr/>
          <a:lstStyle/>
          <a:p>
            <a:pPr rtl="0" eaLnBrk="1" latinLnBrk="0" hangingPunct="1"/>
            <a:r>
              <a:rPr lang="fr-FR" sz="4000" b="1" kern="120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Many thanks to our sponsors: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with a beard and a black shirt&#10;&#10;Description automatically generated">
            <a:extLst>
              <a:ext uri="{FF2B5EF4-FFF2-40B4-BE49-F238E27FC236}">
                <a16:creationId xmlns:a16="http://schemas.microsoft.com/office/drawing/2014/main" id="{8FA7894F-95AA-6447-0D87-1B3EA38964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02" y="401127"/>
            <a:ext cx="3119752" cy="3310392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Team Lead Deployment &amp; Automation</a:t>
            </a:r>
            <a:br>
              <a:rPr lang="en-US" dirty="0"/>
            </a:br>
            <a:r>
              <a:rPr lang="en-US" dirty="0"/>
              <a:t>@ medavis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Working in IT for 19 years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Fell in       with PowerShell 15 years ago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3F84C9-7486-D81C-EDE7-12CE856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2" y="324852"/>
            <a:ext cx="788648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Emrys MacInally</a:t>
            </a:r>
            <a:endParaRPr lang="en-DE" sz="6600" dirty="0">
              <a:solidFill>
                <a:srgbClr val="34629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Graphic 5" descr="Heart with solid fill">
            <a:extLst>
              <a:ext uri="{FF2B5EF4-FFF2-40B4-BE49-F238E27FC236}">
                <a16:creationId xmlns:a16="http://schemas.microsoft.com/office/drawing/2014/main" id="{D05AF2B8-EB3A-5BE6-1D3D-AEC85A5DF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27214" y="3429000"/>
            <a:ext cx="516834" cy="516834"/>
          </a:xfrm>
          <a:prstGeom prst="rect">
            <a:avLst/>
          </a:prstGeom>
        </p:spPr>
      </p:pic>
      <p:pic>
        <p:nvPicPr>
          <p:cNvPr id="7" name="Picture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E02AEE5E-73CB-2553-37F3-11A2D8F63C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" y="4270760"/>
            <a:ext cx="2056573" cy="205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67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Contents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What are errors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Types of errors</a:t>
            </a:r>
          </a:p>
          <a:p>
            <a:r>
              <a:rPr lang="en-US" dirty="0"/>
              <a:t>Error Record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Ways to throw errors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talk </a:t>
            </a:r>
            <a:r>
              <a:rPr lang="fr-FR" dirty="0" err="1"/>
              <a:t>is</a:t>
            </a:r>
            <a:r>
              <a:rPr lang="fr-FR" dirty="0"/>
              <a:t>...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...about</a:t>
            </a:r>
          </a:p>
          <a:p>
            <a:pPr lvl="1"/>
            <a:r>
              <a:rPr lang="en-US" dirty="0"/>
              <a:t>throwing errors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...not about</a:t>
            </a:r>
          </a:p>
          <a:p>
            <a:pPr lvl="1"/>
            <a:r>
              <a:rPr lang="en-US" dirty="0"/>
              <a:t>error handling (we might touch this topic)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08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5209AEF8DBB7418260C2A216A09DE4" ma:contentTypeVersion="13" ma:contentTypeDescription="Crée un document." ma:contentTypeScope="" ma:versionID="aacbea182e442c081ba3c266ed8afaf1">
  <xsd:schema xmlns:xsd="http://www.w3.org/2001/XMLSchema" xmlns:xs="http://www.w3.org/2001/XMLSchema" xmlns:p="http://schemas.microsoft.com/office/2006/metadata/properties" xmlns:ns2="2347cc20-e10c-452d-848a-c18e83138525" xmlns:ns3="85c0ce47-fe9c-4809-bf88-519c39a738e6" targetNamespace="http://schemas.microsoft.com/office/2006/metadata/properties" ma:root="true" ma:fieldsID="fe2d8c2794f7059c45f035c586269f9a" ns2:_="" ns3:_="">
    <xsd:import namespace="2347cc20-e10c-452d-848a-c18e83138525"/>
    <xsd:import namespace="85c0ce47-fe9c-4809-bf88-519c39a738e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47cc20-e10c-452d-848a-c18e83138525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Balises d’image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0ce47-fe9c-4809-bf88-519c39a738e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00c35df-3d68-4454-bcf4-f7f3572bf991}" ma:internalName="TaxCatchAll" ma:showField="CatchAllData" ma:web="85c0ce47-fe9c-4809-bf88-519c39a738e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347cc20-e10c-452d-848a-c18e83138525">
      <Terms xmlns="http://schemas.microsoft.com/office/infopath/2007/PartnerControls"/>
    </lcf76f155ced4ddcb4097134ff3c332f>
    <TaxCatchAll xmlns="85c0ce47-fe9c-4809-bf88-519c39a738e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49AF2C-D145-4497-874A-78CB337234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47cc20-e10c-452d-848a-c18e83138525"/>
    <ds:schemaRef ds:uri="85c0ce47-fe9c-4809-bf88-519c39a73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9C06E3-346E-408E-B352-32E922A070CE}">
  <ds:schemaRefs>
    <ds:schemaRef ds:uri="http://schemas.microsoft.com/office/2006/metadata/properties"/>
    <ds:schemaRef ds:uri="http://schemas.microsoft.com/office/infopath/2007/PartnerControls"/>
    <ds:schemaRef ds:uri="2347cc20-e10c-452d-848a-c18e83138525"/>
    <ds:schemaRef ds:uri="85c0ce47-fe9c-4809-bf88-519c39a738e6"/>
  </ds:schemaRefs>
</ds:datastoreItem>
</file>

<file path=customXml/itemProps3.xml><?xml version="1.0" encoding="utf-8"?>
<ds:datastoreItem xmlns:ds="http://schemas.openxmlformats.org/officeDocument/2006/customXml" ds:itemID="{57D9B22B-F436-4FE5-B6C0-65AB2260F5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284</Words>
  <Application>Microsoft Office PowerPoint</Application>
  <PresentationFormat>Widescreen</PresentationFormat>
  <Paragraphs>65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Aptos Display</vt:lpstr>
      <vt:lpstr>Arial</vt:lpstr>
      <vt:lpstr>Calibri</vt:lpstr>
      <vt:lpstr>Calibri Light</vt:lpstr>
      <vt:lpstr>Segoe UI</vt:lpstr>
      <vt:lpstr>Segoe UI Light</vt:lpstr>
      <vt:lpstr>Stencil</vt:lpstr>
      <vt:lpstr>Wingdings</vt:lpstr>
      <vt:lpstr>Title</vt:lpstr>
      <vt:lpstr>Blank</vt:lpstr>
      <vt:lpstr>Speaker's slide</vt:lpstr>
      <vt:lpstr>Content</vt:lpstr>
      <vt:lpstr>Next Up:</vt:lpstr>
      <vt:lpstr>3</vt:lpstr>
      <vt:lpstr>2</vt:lpstr>
      <vt:lpstr>1</vt:lpstr>
      <vt:lpstr>The art of throwing errors</vt:lpstr>
      <vt:lpstr>Many thanks to our sponsors:</vt:lpstr>
      <vt:lpstr>Emrys MacInally</vt:lpstr>
      <vt:lpstr>Contents</vt:lpstr>
      <vt:lpstr>What this talk is...</vt:lpstr>
      <vt:lpstr>What are Errors?</vt:lpstr>
      <vt:lpstr>What are Errors?</vt:lpstr>
      <vt:lpstr>What are Errors?</vt:lpstr>
      <vt:lpstr>What are Errors?</vt:lpstr>
      <vt:lpstr>Types of errors</vt:lpstr>
      <vt:lpstr>Types of errors</vt:lpstr>
      <vt:lpstr>Demos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2024-03-26T13:08:23Z</dcterms:created>
  <dcterms:modified xsi:type="dcterms:W3CDTF">2024-06-21T13:03:25Z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0x010100465209AEF8DBB7418260C2A216A09DE4</vt:lpwstr>
  </property>
</Properties>
</file>

<file path=docProps/thumbnail.jpeg>
</file>